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160000" cy="7620000"/>
  <p:notesSz cx="10160000" cy="762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73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730" cy="76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9110" y="568959"/>
            <a:ext cx="6621779" cy="148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9" y="2233929"/>
            <a:ext cx="8478520" cy="3315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" y="0"/>
            <a:ext cx="1015873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4800" y="304800"/>
            <a:ext cx="7099300" cy="631454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731520">
              <a:lnSpc>
                <a:spcPts val="9820"/>
              </a:lnSpc>
              <a:spcBef>
                <a:spcPts val="240"/>
              </a:spcBef>
            </a:pPr>
            <a:r>
              <a:rPr lang="en-IN" sz="8000" i="1" spc="-10" dirty="0" smtClean="0">
                <a:solidFill>
                  <a:srgbClr val="FF0000"/>
                </a:solidFill>
                <a:latin typeface="Algerian" pitchFamily="82" charset="0"/>
                <a:cs typeface="Arial"/>
              </a:rPr>
              <a:t>	</a:t>
            </a:r>
            <a:r>
              <a:rPr sz="8000" i="1" spc="-1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Natural  </a:t>
            </a:r>
            <a:r>
              <a:rPr lang="en-IN" sz="8000" i="1" spc="-10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		</a:t>
            </a:r>
            <a:r>
              <a:rPr sz="8000" i="1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V</a:t>
            </a:r>
            <a:r>
              <a:rPr sz="8000" i="1" spc="-5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eg</a:t>
            </a:r>
            <a:r>
              <a:rPr sz="8000" i="1" spc="5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e</a:t>
            </a:r>
            <a:r>
              <a:rPr sz="8000" i="1" spc="-1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tat</a:t>
            </a:r>
            <a:r>
              <a:rPr sz="8000" i="1" spc="-15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i</a:t>
            </a:r>
            <a:r>
              <a:rPr sz="8000" i="1" spc="5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o</a:t>
            </a:r>
            <a:r>
              <a:rPr sz="8000" i="1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n</a:t>
            </a:r>
            <a:r>
              <a:rPr lang="en-IN" sz="8000" i="1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/>
            </a:r>
            <a:br>
              <a:rPr lang="en-IN" sz="8000" i="1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</a:br>
            <a:r>
              <a:rPr lang="en-IN" sz="8000" i="1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			</a:t>
            </a:r>
            <a:r>
              <a:rPr lang="en-IN" sz="8000" i="1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OF</a:t>
            </a:r>
            <a:br>
              <a:rPr lang="en-IN" sz="8000" i="1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</a:br>
            <a:r>
              <a:rPr lang="en-IN" sz="8000" i="1" dirty="0" smtClean="0">
                <a:solidFill>
                  <a:srgbClr val="002060"/>
                </a:solidFill>
                <a:latin typeface="Cooper Black" pitchFamily="18" charset="0"/>
                <a:cs typeface="Arial"/>
              </a:rPr>
              <a:t>		INDIA- Introduction</a:t>
            </a:r>
            <a:endParaRPr sz="8000">
              <a:solidFill>
                <a:srgbClr val="002060"/>
              </a:solidFill>
              <a:latin typeface="Cooper Black" pitchFamily="18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209" y="933450"/>
            <a:ext cx="1718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>
                <a:solidFill>
                  <a:srgbClr val="FF0000"/>
                </a:solidFill>
              </a:rPr>
              <a:t>P</a:t>
            </a:r>
            <a:r>
              <a:rPr spc="-545" dirty="0">
                <a:solidFill>
                  <a:srgbClr val="FF0000"/>
                </a:solidFill>
              </a:rPr>
              <a:t>l</a:t>
            </a:r>
            <a:r>
              <a:rPr spc="-540" dirty="0">
                <a:solidFill>
                  <a:srgbClr val="FF0000"/>
                </a:solidFill>
              </a:rPr>
              <a:t>a</a:t>
            </a:r>
            <a:r>
              <a:rPr spc="-550" dirty="0">
                <a:solidFill>
                  <a:srgbClr val="FF0000"/>
                </a:solidFill>
              </a:rPr>
              <a:t>n</a:t>
            </a:r>
            <a:r>
              <a:rPr spc="-800" dirty="0">
                <a:solidFill>
                  <a:srgbClr val="FF0000"/>
                </a:solidFill>
              </a:rPr>
              <a:t>t</a:t>
            </a:r>
            <a:r>
              <a:rPr spc="-535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2242820"/>
            <a:ext cx="2026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320" dirty="0">
                <a:solidFill>
                  <a:srgbClr val="002060"/>
                </a:solidFill>
                <a:latin typeface="Arial Black"/>
                <a:cs typeface="Arial Black"/>
              </a:rPr>
              <a:t>Mahogany</a:t>
            </a:r>
            <a:endParaRPr sz="280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1140" y="2166620"/>
            <a:ext cx="1870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315" dirty="0">
                <a:solidFill>
                  <a:srgbClr val="002060"/>
                </a:solidFill>
                <a:latin typeface="Arial Black"/>
                <a:cs typeface="Arial Black"/>
              </a:rPr>
              <a:t>Cinchona</a:t>
            </a:r>
            <a:endParaRPr sz="280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200" y="3429000"/>
            <a:ext cx="3886200" cy="258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1000" y="3505200"/>
            <a:ext cx="419862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2233929"/>
            <a:ext cx="1376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70" dirty="0">
                <a:solidFill>
                  <a:srgbClr val="002060"/>
                </a:solidFill>
                <a:latin typeface="Arial Black"/>
                <a:cs typeface="Arial Black"/>
              </a:rPr>
              <a:t>Lem</a:t>
            </a:r>
            <a:r>
              <a:rPr sz="2800" spc="-320" dirty="0">
                <a:solidFill>
                  <a:srgbClr val="002060"/>
                </a:solidFill>
                <a:latin typeface="Arial Black"/>
                <a:cs typeface="Arial Black"/>
              </a:rPr>
              <a:t>ur</a:t>
            </a:r>
            <a:endParaRPr sz="280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4940" y="2166620"/>
            <a:ext cx="1614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30" dirty="0">
                <a:solidFill>
                  <a:srgbClr val="002060"/>
                </a:solidFill>
                <a:latin typeface="Arial Black"/>
                <a:cs typeface="Arial Black"/>
              </a:rPr>
              <a:t>M</a:t>
            </a:r>
            <a:r>
              <a:rPr sz="2800" spc="-305" dirty="0">
                <a:solidFill>
                  <a:srgbClr val="002060"/>
                </a:solidFill>
                <a:latin typeface="Arial Black"/>
                <a:cs typeface="Arial Black"/>
              </a:rPr>
              <a:t>o</a:t>
            </a:r>
            <a:r>
              <a:rPr sz="2800" spc="-325" dirty="0">
                <a:solidFill>
                  <a:srgbClr val="002060"/>
                </a:solidFill>
                <a:latin typeface="Arial Black"/>
                <a:cs typeface="Arial Black"/>
              </a:rPr>
              <a:t>n</a:t>
            </a:r>
            <a:r>
              <a:rPr sz="2800" spc="-465" dirty="0">
                <a:solidFill>
                  <a:srgbClr val="002060"/>
                </a:solidFill>
                <a:latin typeface="Arial Black"/>
                <a:cs typeface="Arial Black"/>
              </a:rPr>
              <a:t>k</a:t>
            </a:r>
            <a:r>
              <a:rPr sz="2800" spc="-320" dirty="0">
                <a:solidFill>
                  <a:srgbClr val="002060"/>
                </a:solidFill>
                <a:latin typeface="Arial Black"/>
                <a:cs typeface="Arial Black"/>
              </a:rPr>
              <a:t>ey</a:t>
            </a:r>
            <a:endParaRPr sz="280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0" y="3505200"/>
            <a:ext cx="343662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7600" y="3200400"/>
            <a:ext cx="4572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867409"/>
            <a:ext cx="7126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5" dirty="0">
                <a:solidFill>
                  <a:srgbClr val="FF0000"/>
                </a:solidFill>
              </a:rPr>
              <a:t>Tropical </a:t>
            </a:r>
            <a:r>
              <a:rPr spc="-540" dirty="0">
                <a:solidFill>
                  <a:srgbClr val="FF0000"/>
                </a:solidFill>
              </a:rPr>
              <a:t>Deciduous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40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6938645" cy="374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They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found in areas having 70 </a:t>
            </a:r>
            <a:r>
              <a:rPr sz="2000" spc="-335" dirty="0">
                <a:solidFill>
                  <a:srgbClr val="FFFFFF"/>
                </a:solidFill>
                <a:latin typeface="Arial Black"/>
                <a:cs typeface="Arial Black"/>
              </a:rPr>
              <a:t>cm </a:t>
            </a:r>
            <a:r>
              <a:rPr sz="2000" spc="-285" dirty="0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200 </a:t>
            </a:r>
            <a:r>
              <a:rPr sz="2000" spc="-335" dirty="0">
                <a:solidFill>
                  <a:srgbClr val="FFFFFF"/>
                </a:solidFill>
                <a:latin typeface="Arial Black"/>
                <a:cs typeface="Arial Black"/>
              </a:rPr>
              <a:t>cm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rainfal.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They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 </a:t>
            </a:r>
            <a:r>
              <a:rPr sz="2000" spc="-340" dirty="0">
                <a:solidFill>
                  <a:srgbClr val="FFFFFF"/>
                </a:solidFill>
                <a:latin typeface="Arial Black"/>
                <a:cs typeface="Arial Black"/>
              </a:rPr>
              <a:t>two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 types: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moist</a:t>
            </a:r>
            <a:endParaRPr sz="2000">
              <a:latin typeface="Arial Black"/>
              <a:cs typeface="Arial Black"/>
            </a:endParaRPr>
          </a:p>
          <a:p>
            <a:pPr marL="425450" indent="-41275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24815" algn="l"/>
                <a:tab pos="425450" algn="l"/>
              </a:tabLst>
            </a:pP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dry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Some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examples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trees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teak,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 Black"/>
                <a:cs typeface="Arial Black"/>
              </a:rPr>
              <a:t>sal,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peepal,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neem.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Black"/>
              <a:buChar char="•"/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Some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examples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animals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lion,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tiger,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 Black"/>
                <a:cs typeface="Arial Black"/>
              </a:rPr>
              <a:t>pig,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deer,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Arial Black"/>
                <a:cs typeface="Arial Black"/>
              </a:rPr>
              <a:t>etc.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8200" y="2667000"/>
            <a:ext cx="27432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209" y="933450"/>
            <a:ext cx="1718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>
                <a:solidFill>
                  <a:srgbClr val="FF0000"/>
                </a:solidFill>
              </a:rPr>
              <a:t>P</a:t>
            </a:r>
            <a:r>
              <a:rPr spc="-545" dirty="0">
                <a:solidFill>
                  <a:srgbClr val="FF0000"/>
                </a:solidFill>
              </a:rPr>
              <a:t>l</a:t>
            </a:r>
            <a:r>
              <a:rPr spc="-540" dirty="0">
                <a:solidFill>
                  <a:srgbClr val="FF0000"/>
                </a:solidFill>
              </a:rPr>
              <a:t>a</a:t>
            </a:r>
            <a:r>
              <a:rPr spc="-550" dirty="0">
                <a:solidFill>
                  <a:srgbClr val="FF0000"/>
                </a:solidFill>
              </a:rPr>
              <a:t>n</a:t>
            </a:r>
            <a:r>
              <a:rPr spc="-800" dirty="0">
                <a:solidFill>
                  <a:srgbClr val="FF0000"/>
                </a:solidFill>
              </a:rPr>
              <a:t>t</a:t>
            </a:r>
            <a:r>
              <a:rPr spc="-535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1040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465" dirty="0">
                <a:solidFill>
                  <a:srgbClr val="FFFF00"/>
                </a:solidFill>
                <a:latin typeface="Arial Black"/>
                <a:cs typeface="Arial Black"/>
              </a:rPr>
              <a:t>t</a:t>
            </a:r>
            <a:r>
              <a:rPr sz="2800" spc="-370" dirty="0">
                <a:solidFill>
                  <a:srgbClr val="FFFF00"/>
                </a:solidFill>
                <a:latin typeface="Arial Black"/>
                <a:cs typeface="Arial Black"/>
              </a:rPr>
              <a:t>eak</a:t>
            </a:r>
            <a:endParaRPr sz="28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233929"/>
            <a:ext cx="1673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15" dirty="0">
                <a:solidFill>
                  <a:srgbClr val="FFFF00"/>
                </a:solidFill>
                <a:latin typeface="Arial Black"/>
                <a:cs typeface="Arial Black"/>
              </a:rPr>
              <a:t>sal</a:t>
            </a:r>
            <a:endParaRPr sz="28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3400" y="2819400"/>
            <a:ext cx="33528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00" y="3124200"/>
            <a:ext cx="4462780" cy="296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990" y="933450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0" dirty="0">
                <a:solidFill>
                  <a:srgbClr val="FF0000"/>
                </a:solidFill>
              </a:rPr>
              <a:t>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1040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20" dirty="0">
                <a:solidFill>
                  <a:srgbClr val="FFFF00"/>
                </a:solidFill>
                <a:latin typeface="Arial Black"/>
                <a:cs typeface="Arial Black"/>
              </a:rPr>
              <a:t>Lion</a:t>
            </a:r>
            <a:endParaRPr sz="28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233929"/>
            <a:ext cx="1080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20" dirty="0">
                <a:solidFill>
                  <a:srgbClr val="FFFF00"/>
                </a:solidFill>
                <a:latin typeface="Arial Black"/>
                <a:cs typeface="Arial Black"/>
              </a:rPr>
              <a:t>deer</a:t>
            </a:r>
            <a:endParaRPr sz="28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200" y="3048000"/>
            <a:ext cx="446913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5800" y="3048000"/>
            <a:ext cx="4038600" cy="302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110" y="568959"/>
            <a:ext cx="6621779" cy="150227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635" marR="5080" indent="-2401570">
              <a:lnSpc>
                <a:spcPts val="5750"/>
              </a:lnSpc>
              <a:spcBef>
                <a:spcPts val="300"/>
              </a:spcBef>
            </a:pPr>
            <a:r>
              <a:rPr spc="-575" dirty="0">
                <a:solidFill>
                  <a:srgbClr val="FF0000"/>
                </a:solidFill>
              </a:rPr>
              <a:t>Tropical </a:t>
            </a:r>
            <a:r>
              <a:rPr spc="-590" dirty="0">
                <a:solidFill>
                  <a:srgbClr val="FF0000"/>
                </a:solidFill>
              </a:rPr>
              <a:t>thorn </a:t>
            </a:r>
            <a:r>
              <a:rPr spc="-585" dirty="0">
                <a:solidFill>
                  <a:srgbClr val="FF0000"/>
                </a:solidFill>
              </a:rPr>
              <a:t>forest </a:t>
            </a:r>
            <a:r>
              <a:rPr spc="-540" dirty="0">
                <a:solidFill>
                  <a:srgbClr val="FF0000"/>
                </a:solidFill>
              </a:rPr>
              <a:t>and  </a:t>
            </a:r>
            <a:r>
              <a:rPr spc="-585" dirty="0">
                <a:solidFill>
                  <a:srgbClr val="FF0000"/>
                </a:solidFill>
              </a:rPr>
              <a:t>scrubs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6896734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They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found in areas having less </a:t>
            </a:r>
            <a:r>
              <a:rPr sz="2000" spc="-254" dirty="0">
                <a:solidFill>
                  <a:srgbClr val="FFFFFF"/>
                </a:solidFill>
                <a:latin typeface="Arial Black"/>
                <a:cs typeface="Arial Black"/>
              </a:rPr>
              <a:t>than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70 </a:t>
            </a:r>
            <a:r>
              <a:rPr sz="2000" spc="-335" dirty="0">
                <a:solidFill>
                  <a:srgbClr val="FFFFFF"/>
                </a:solidFill>
                <a:latin typeface="Arial Black"/>
                <a:cs typeface="Arial Black"/>
              </a:rPr>
              <a:t>cm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rainfall.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This region is dry </a:t>
            </a:r>
            <a:r>
              <a:rPr sz="2000" spc="-280" dirty="0">
                <a:solidFill>
                  <a:srgbClr val="FFFFFF"/>
                </a:solidFill>
                <a:latin typeface="Arial Black"/>
                <a:cs typeface="Arial Black"/>
              </a:rPr>
              <a:t>most </a:t>
            </a:r>
            <a:r>
              <a:rPr sz="2000" spc="-265" dirty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2000" spc="-285" dirty="0">
                <a:solidFill>
                  <a:srgbClr val="FFFFFF"/>
                </a:solidFill>
                <a:latin typeface="Arial Black"/>
                <a:cs typeface="Arial Black"/>
              </a:rPr>
              <a:t>time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sz="2000" spc="-265" dirty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year.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 Black"/>
              <a:buChar char="•"/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Some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examples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trees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Arial Black"/>
                <a:cs typeface="Arial Black"/>
              </a:rPr>
              <a:t>cactus,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palms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300" dirty="0">
                <a:solidFill>
                  <a:srgbClr val="FFFFFF"/>
                </a:solidFill>
                <a:latin typeface="Arial Black"/>
                <a:cs typeface="Arial Black"/>
              </a:rPr>
              <a:t>etc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5466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9" y="4547870"/>
            <a:ext cx="72428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Some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examples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animals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rats,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lion,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mice,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80" dirty="0">
                <a:solidFill>
                  <a:srgbClr val="FFFFFF"/>
                </a:solidFill>
                <a:latin typeface="Arial Black"/>
                <a:cs typeface="Arial Black"/>
              </a:rPr>
              <a:t>wild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 Black"/>
                <a:cs typeface="Arial Black"/>
              </a:rPr>
              <a:t>ass,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300" dirty="0">
                <a:solidFill>
                  <a:srgbClr val="FFFFFF"/>
                </a:solidFill>
                <a:latin typeface="Arial Black"/>
                <a:cs typeface="Arial Black"/>
              </a:rPr>
              <a:t>etc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0000" y="5410200"/>
            <a:ext cx="45212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209" y="933450"/>
            <a:ext cx="1718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>
                <a:solidFill>
                  <a:srgbClr val="FF0000"/>
                </a:solidFill>
              </a:rPr>
              <a:t>P</a:t>
            </a:r>
            <a:r>
              <a:rPr spc="-545" dirty="0">
                <a:solidFill>
                  <a:srgbClr val="FF0000"/>
                </a:solidFill>
              </a:rPr>
              <a:t>l</a:t>
            </a:r>
            <a:r>
              <a:rPr spc="-540" dirty="0">
                <a:solidFill>
                  <a:srgbClr val="FF0000"/>
                </a:solidFill>
              </a:rPr>
              <a:t>a</a:t>
            </a:r>
            <a:r>
              <a:rPr spc="-550" dirty="0">
                <a:solidFill>
                  <a:srgbClr val="FF0000"/>
                </a:solidFill>
              </a:rPr>
              <a:t>n</a:t>
            </a:r>
            <a:r>
              <a:rPr spc="-800" dirty="0">
                <a:solidFill>
                  <a:srgbClr val="FF0000"/>
                </a:solidFill>
              </a:rPr>
              <a:t>t</a:t>
            </a:r>
            <a:r>
              <a:rPr spc="-535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13976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420" dirty="0">
                <a:solidFill>
                  <a:srgbClr val="FFFFFF"/>
                </a:solidFill>
                <a:latin typeface="Arial Black"/>
                <a:cs typeface="Arial Black"/>
              </a:rPr>
              <a:t>ca</a:t>
            </a:r>
            <a:r>
              <a:rPr sz="2800" spc="-41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800" spc="-46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319020"/>
            <a:ext cx="13163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pal</a:t>
            </a:r>
            <a:r>
              <a:rPr sz="2800" spc="-4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400" y="3048000"/>
            <a:ext cx="29718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800" y="3124200"/>
            <a:ext cx="3429000" cy="339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990" y="933450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0" dirty="0">
                <a:solidFill>
                  <a:srgbClr val="FF0000"/>
                </a:solidFill>
              </a:rPr>
              <a:t>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1099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7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spc="-30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800" spc="-46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233929"/>
            <a:ext cx="1711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75" dirty="0">
                <a:solidFill>
                  <a:srgbClr val="FFFFFF"/>
                </a:solidFill>
                <a:latin typeface="Arial Black"/>
                <a:cs typeface="Arial Black"/>
              </a:rPr>
              <a:t>Wild</a:t>
            </a: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ass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600" y="2895600"/>
            <a:ext cx="4343400" cy="361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1000" y="3352800"/>
            <a:ext cx="4267200" cy="2847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839" y="933450"/>
            <a:ext cx="40817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0" dirty="0">
                <a:solidFill>
                  <a:srgbClr val="FF0000"/>
                </a:solidFill>
              </a:rPr>
              <a:t>Montane</a:t>
            </a:r>
            <a:r>
              <a:rPr spc="-340" dirty="0">
                <a:solidFill>
                  <a:srgbClr val="FF0000"/>
                </a:solidFill>
              </a:rPr>
              <a:t> </a:t>
            </a:r>
            <a:r>
              <a:rPr spc="-585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339" y="2242820"/>
            <a:ext cx="525335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They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are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found </a:t>
            </a:r>
            <a:r>
              <a:rPr sz="2000" spc="-265" dirty="0">
                <a:solidFill>
                  <a:srgbClr val="FFFF00"/>
                </a:solidFill>
                <a:latin typeface="Arial Black"/>
                <a:cs typeface="Arial Black"/>
              </a:rPr>
              <a:t>mostly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in</a:t>
            </a:r>
            <a:r>
              <a:rPr sz="2000" spc="-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Himalayas.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60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9" dirty="0">
                <a:solidFill>
                  <a:srgbClr val="FFFF00"/>
                </a:solidFill>
                <a:latin typeface="Arial Black"/>
                <a:cs typeface="Arial Black"/>
              </a:rPr>
              <a:t>In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this </a:t>
            </a:r>
            <a:r>
              <a:rPr sz="2000" spc="-210" dirty="0">
                <a:solidFill>
                  <a:srgbClr val="FFFF00"/>
                </a:solidFill>
                <a:latin typeface="Arial Black"/>
                <a:cs typeface="Arial Black"/>
              </a:rPr>
              <a:t>region, </a:t>
            </a:r>
            <a:r>
              <a:rPr sz="2000" spc="-245" dirty="0">
                <a:solidFill>
                  <a:srgbClr val="FFFF00"/>
                </a:solidFill>
                <a:latin typeface="Arial Black"/>
                <a:cs typeface="Arial Black"/>
              </a:rPr>
              <a:t>vegetation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differ </a:t>
            </a:r>
            <a:r>
              <a:rPr sz="2000" spc="-310" dirty="0">
                <a:solidFill>
                  <a:srgbClr val="FFFF00"/>
                </a:solidFill>
                <a:latin typeface="Arial Black"/>
                <a:cs typeface="Arial Black"/>
              </a:rPr>
              <a:t>with</a:t>
            </a:r>
            <a:r>
              <a:rPr sz="2000" spc="-2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00"/>
                </a:solidFill>
                <a:latin typeface="Arial Black"/>
                <a:cs typeface="Arial Black"/>
              </a:rPr>
              <a:t>altitude.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339" y="37846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239" y="3785870"/>
            <a:ext cx="5524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Some</a:t>
            </a:r>
            <a:r>
              <a:rPr sz="2000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examples</a:t>
            </a:r>
            <a:r>
              <a:rPr sz="2000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of</a:t>
            </a:r>
            <a:r>
              <a:rPr sz="2000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00"/>
                </a:solidFill>
                <a:latin typeface="Arial Black"/>
                <a:cs typeface="Arial Black"/>
              </a:rPr>
              <a:t>trees</a:t>
            </a:r>
            <a:r>
              <a:rPr sz="2000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are</a:t>
            </a:r>
            <a:r>
              <a:rPr sz="2000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00"/>
                </a:solidFill>
                <a:latin typeface="Arial Black"/>
                <a:cs typeface="Arial Black"/>
              </a:rPr>
              <a:t>chestnuts,</a:t>
            </a:r>
            <a:r>
              <a:rPr sz="2000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00"/>
                </a:solidFill>
                <a:latin typeface="Arial Black"/>
                <a:cs typeface="Arial Black"/>
              </a:rPr>
              <a:t>oaks</a:t>
            </a:r>
            <a:r>
              <a:rPr sz="2000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00"/>
                </a:solidFill>
                <a:latin typeface="Arial Black"/>
                <a:cs typeface="Arial Black"/>
              </a:rPr>
              <a:t>etc.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39" y="4556759"/>
            <a:ext cx="8352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Some</a:t>
            </a:r>
            <a:r>
              <a:rPr sz="2000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examples</a:t>
            </a:r>
            <a:r>
              <a:rPr sz="2000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of</a:t>
            </a:r>
            <a:r>
              <a:rPr sz="2000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00"/>
                </a:solidFill>
                <a:latin typeface="Arial Black"/>
                <a:cs typeface="Arial Black"/>
              </a:rPr>
              <a:t>animals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are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rabbit,</a:t>
            </a:r>
            <a:r>
              <a:rPr sz="2000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04" dirty="0">
                <a:solidFill>
                  <a:srgbClr val="FFFF00"/>
                </a:solidFill>
                <a:latin typeface="Arial Black"/>
                <a:cs typeface="Arial Black"/>
              </a:rPr>
              <a:t>sheep,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00"/>
                </a:solidFill>
                <a:latin typeface="Arial Black"/>
                <a:cs typeface="Arial Black"/>
              </a:rPr>
              <a:t>goats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and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red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panda</a:t>
            </a:r>
            <a:r>
              <a:rPr sz="2000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etc</a:t>
            </a:r>
            <a:r>
              <a:rPr sz="2000" spc="-254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4970" y="933450"/>
            <a:ext cx="1580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70" dirty="0">
                <a:solidFill>
                  <a:srgbClr val="FF0000"/>
                </a:solidFill>
              </a:rPr>
              <a:t>T</a:t>
            </a:r>
            <a:r>
              <a:rPr spc="-425" dirty="0">
                <a:solidFill>
                  <a:srgbClr val="FF0000"/>
                </a:solidFill>
              </a:rPr>
              <a:t>r</a:t>
            </a:r>
            <a:r>
              <a:rPr spc="-540" dirty="0">
                <a:solidFill>
                  <a:srgbClr val="FF0000"/>
                </a:solidFill>
              </a:rPr>
              <a:t>e</a:t>
            </a:r>
            <a:r>
              <a:rPr spc="-550" dirty="0">
                <a:solidFill>
                  <a:srgbClr val="FF0000"/>
                </a:solidFill>
              </a:rPr>
              <a:t>e</a:t>
            </a:r>
            <a:r>
              <a:rPr spc="-535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2242820"/>
            <a:ext cx="1712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375" dirty="0">
                <a:solidFill>
                  <a:srgbClr val="FFFFFF"/>
                </a:solidFill>
                <a:latin typeface="Arial Black"/>
                <a:cs typeface="Arial Black"/>
              </a:rPr>
              <a:t>chestnut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233929"/>
            <a:ext cx="1119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oaks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800" y="3200400"/>
            <a:ext cx="3886200" cy="291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8600" y="3276600"/>
            <a:ext cx="409702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933450"/>
            <a:ext cx="492506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610" dirty="0">
                <a:solidFill>
                  <a:srgbClr val="FF0000"/>
                </a:solidFill>
                <a:latin typeface="Cooper Black" pitchFamily="18" charset="0"/>
              </a:rPr>
              <a:t>Introduction</a:t>
            </a:r>
            <a:r>
              <a:rPr spc="-330" dirty="0">
                <a:solidFill>
                  <a:srgbClr val="FF0000"/>
                </a:solidFill>
              </a:rPr>
              <a:t> </a:t>
            </a:r>
            <a:r>
              <a:rPr spc="-265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8381365" cy="395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36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vegetation </a:t>
            </a:r>
            <a:r>
              <a:rPr sz="3600" spc="-2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(virgin </a:t>
            </a:r>
            <a:r>
              <a:rPr sz="3600" spc="-2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vegetation) 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refers </a:t>
            </a:r>
            <a:r>
              <a:rPr sz="3600" spc="-28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3600" spc="-2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plant </a:t>
            </a:r>
            <a:r>
              <a:rPr sz="3600" spc="-27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community </a:t>
            </a:r>
            <a:r>
              <a:rPr sz="3600" spc="-29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  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sz="3600" spc="-27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grown</a:t>
            </a:r>
            <a:r>
              <a:rPr sz="36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naturally.</a:t>
            </a: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pitchFamily="2" charset="2"/>
              <a:buChar char="v"/>
            </a:pP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36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vegetation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3600" spc="-1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classified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5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8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two:</a:t>
            </a: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v"/>
            </a:pP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Flaura.</a:t>
            </a: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Fauna</a:t>
            </a: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4779" y="4572000"/>
            <a:ext cx="4400550" cy="198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990" y="933450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0" dirty="0">
                <a:solidFill>
                  <a:srgbClr val="FF0000"/>
                </a:solidFill>
              </a:rPr>
              <a:t>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2108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65" dirty="0">
                <a:solidFill>
                  <a:srgbClr val="FFFFFF"/>
                </a:solidFill>
                <a:latin typeface="Arial Black"/>
                <a:cs typeface="Arial Black"/>
              </a:rPr>
              <a:t>Red</a:t>
            </a:r>
            <a:r>
              <a:rPr sz="28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panda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242820"/>
            <a:ext cx="1395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90" dirty="0">
                <a:solidFill>
                  <a:srgbClr val="FFFFFF"/>
                </a:solidFill>
                <a:latin typeface="Arial Black"/>
                <a:cs typeface="Arial Black"/>
              </a:rPr>
              <a:t>Sheep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000" y="3429000"/>
            <a:ext cx="433705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4800" y="3352800"/>
            <a:ext cx="3886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660" y="933450"/>
            <a:ext cx="4422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40" dirty="0">
                <a:solidFill>
                  <a:srgbClr val="FF0000"/>
                </a:solidFill>
              </a:rPr>
              <a:t>Mangrove</a:t>
            </a:r>
            <a:r>
              <a:rPr spc="-335" dirty="0">
                <a:solidFill>
                  <a:srgbClr val="FF0000"/>
                </a:solidFill>
              </a:rPr>
              <a:t> </a:t>
            </a:r>
            <a:r>
              <a:rPr spc="-585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7474584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They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found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deltas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Arial Black"/>
                <a:cs typeface="Arial Black"/>
              </a:rPr>
              <a:t>i.e.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Sunder</a:t>
            </a:r>
            <a:r>
              <a:rPr sz="20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Black"/>
                <a:cs typeface="Arial Black"/>
              </a:rPr>
              <a:t>bans,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delta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305" dirty="0">
                <a:solidFill>
                  <a:srgbClr val="FFFFFF"/>
                </a:solidFill>
                <a:latin typeface="Arial Black"/>
                <a:cs typeface="Arial Black"/>
              </a:rPr>
              <a:t>west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bengal.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roots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pf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these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plants</a:t>
            </a:r>
            <a:r>
              <a:rPr sz="20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submerged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60" dirty="0">
                <a:solidFill>
                  <a:srgbClr val="FFFFFF"/>
                </a:solidFill>
                <a:latin typeface="Arial Black"/>
                <a:cs typeface="Arial Black"/>
              </a:rPr>
              <a:t>water.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 Black"/>
              <a:buChar char="•"/>
            </a:pPr>
            <a:endParaRPr sz="26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Some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examples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trees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coconut,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palm,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etc.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5466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9" y="4547870"/>
            <a:ext cx="7305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Some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examples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animals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royal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bengal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tiger,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crocodiles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etc.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209" y="933450"/>
            <a:ext cx="1718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>
                <a:solidFill>
                  <a:srgbClr val="FF0000"/>
                </a:solidFill>
              </a:rPr>
              <a:t>P</a:t>
            </a:r>
            <a:r>
              <a:rPr spc="-545" dirty="0">
                <a:solidFill>
                  <a:srgbClr val="FF0000"/>
                </a:solidFill>
              </a:rPr>
              <a:t>l</a:t>
            </a:r>
            <a:r>
              <a:rPr spc="-540" dirty="0">
                <a:solidFill>
                  <a:srgbClr val="FF0000"/>
                </a:solidFill>
              </a:rPr>
              <a:t>a</a:t>
            </a:r>
            <a:r>
              <a:rPr spc="-550" dirty="0">
                <a:solidFill>
                  <a:srgbClr val="FF0000"/>
                </a:solidFill>
              </a:rPr>
              <a:t>n</a:t>
            </a:r>
            <a:r>
              <a:rPr spc="-800" dirty="0">
                <a:solidFill>
                  <a:srgbClr val="FF0000"/>
                </a:solidFill>
              </a:rPr>
              <a:t>t</a:t>
            </a:r>
            <a:r>
              <a:rPr spc="-535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939" y="2242820"/>
            <a:ext cx="1139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2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800" spc="-30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2800" spc="-470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4940" y="2233929"/>
            <a:ext cx="16148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75" dirty="0">
                <a:solidFill>
                  <a:srgbClr val="FFFFFF"/>
                </a:solidFill>
                <a:latin typeface="Arial Black"/>
                <a:cs typeface="Arial Black"/>
              </a:rPr>
              <a:t>coco</a:t>
            </a:r>
            <a:r>
              <a:rPr sz="2800" spc="-36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800" spc="-325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2800" spc="-46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1000" y="2932429"/>
            <a:ext cx="3124200" cy="391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1400" y="3046729"/>
            <a:ext cx="2590800" cy="3497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990" y="933450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0" dirty="0">
                <a:solidFill>
                  <a:srgbClr val="FF0000"/>
                </a:solidFill>
              </a:rPr>
              <a:t>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6442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4406265" algn="l"/>
                <a:tab pos="4749165" algn="l"/>
              </a:tabLst>
            </a:pPr>
            <a:r>
              <a:rPr sz="2800" spc="-17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spc="-30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yal</a:t>
            </a:r>
            <a:r>
              <a:rPr sz="28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benga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28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46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ge</a:t>
            </a:r>
            <a:r>
              <a:rPr sz="2800" spc="-23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42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17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800" spc="-31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800" spc="-385" dirty="0">
                <a:solidFill>
                  <a:srgbClr val="FFFFFF"/>
                </a:solidFill>
                <a:latin typeface="Arial Black"/>
                <a:cs typeface="Arial Black"/>
              </a:rPr>
              <a:t>ocod</a:t>
            </a:r>
            <a:r>
              <a:rPr sz="2800" spc="-18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000" y="3200400"/>
            <a:ext cx="4540250" cy="258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1000" y="3200400"/>
            <a:ext cx="433197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8920" y="867409"/>
            <a:ext cx="1988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>
                <a:solidFill>
                  <a:srgbClr val="FF0000"/>
                </a:solidFill>
              </a:rPr>
              <a:t>W</a:t>
            </a:r>
            <a:r>
              <a:rPr spc="-405" dirty="0">
                <a:solidFill>
                  <a:srgbClr val="FF0000"/>
                </a:solidFill>
              </a:rPr>
              <a:t>il</a:t>
            </a:r>
            <a:r>
              <a:rPr spc="-815" dirty="0">
                <a:solidFill>
                  <a:srgbClr val="FF0000"/>
                </a:solidFill>
              </a:rPr>
              <a:t>d</a:t>
            </a:r>
            <a:r>
              <a:rPr spc="-540" dirty="0">
                <a:solidFill>
                  <a:srgbClr val="FF0000"/>
                </a:solidFill>
              </a:rPr>
              <a:t>l</a:t>
            </a:r>
            <a:r>
              <a:rPr spc="-545" dirty="0">
                <a:solidFill>
                  <a:srgbClr val="FF0000"/>
                </a:solidFill>
              </a:rPr>
              <a:t>i</a:t>
            </a:r>
            <a:r>
              <a:rPr spc="-535" dirty="0">
                <a:solidFill>
                  <a:srgbClr val="FF0000"/>
                </a:solidFill>
              </a:rPr>
              <a:t>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84277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Wildlife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integral </a:t>
            </a:r>
            <a:r>
              <a:rPr sz="24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sz="24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sz="2400" spc="-2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ecosystem </a:t>
            </a:r>
            <a:r>
              <a:rPr sz="2400" spc="-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.Wildlife </a:t>
            </a:r>
            <a:r>
              <a:rPr sz="2400" spc="-2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 found in all  </a:t>
            </a:r>
            <a:r>
              <a:rPr sz="2400" spc="-2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ecosystems. </a:t>
            </a:r>
            <a:r>
              <a:rPr sz="2400" spc="-2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Deserts,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forests, rain forests, </a:t>
            </a:r>
            <a:r>
              <a:rPr sz="2400" spc="-20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plains, </a:t>
            </a:r>
            <a:r>
              <a:rPr sz="2400" spc="-2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grasslands,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 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areas </a:t>
            </a:r>
            <a:r>
              <a:rPr sz="2400" spc="-2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sz="2400" spc="-26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7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developed urban sites, all </a:t>
            </a:r>
            <a:r>
              <a:rPr sz="24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2400" spc="-26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distinct </a:t>
            </a:r>
            <a:r>
              <a:rPr sz="24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forms 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wildlife.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Preservation </a:t>
            </a:r>
            <a:r>
              <a:rPr sz="24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5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rate wildlife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very </a:t>
            </a:r>
            <a:r>
              <a:rPr sz="2400" spc="-2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great </a:t>
            </a:r>
            <a:r>
              <a:rPr sz="2400" spc="-2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sz="2400" spc="-1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now.</a:t>
            </a: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000" y="4191000"/>
            <a:ext cx="345312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8200" y="5105400"/>
            <a:ext cx="3810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950" y="933450"/>
            <a:ext cx="5874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>
                <a:solidFill>
                  <a:srgbClr val="FF0000"/>
                </a:solidFill>
              </a:rPr>
              <a:t>Importance </a:t>
            </a:r>
            <a:r>
              <a:rPr spc="-545" dirty="0">
                <a:solidFill>
                  <a:srgbClr val="FF0000"/>
                </a:solidFill>
              </a:rPr>
              <a:t>of</a:t>
            </a:r>
            <a:r>
              <a:rPr spc="30" dirty="0">
                <a:solidFill>
                  <a:srgbClr val="FF0000"/>
                </a:solidFill>
              </a:rPr>
              <a:t> </a:t>
            </a:r>
            <a:r>
              <a:rPr spc="-509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8451215" cy="331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To </a:t>
            </a:r>
            <a:r>
              <a:rPr sz="2400" spc="-305" dirty="0">
                <a:solidFill>
                  <a:srgbClr val="FFFF00"/>
                </a:solidFill>
                <a:latin typeface="Arial Black"/>
                <a:cs typeface="Arial Black"/>
              </a:rPr>
              <a:t>maintain </a:t>
            </a:r>
            <a:r>
              <a:rPr sz="2400" spc="-300" dirty="0">
                <a:solidFill>
                  <a:srgbClr val="FFFF00"/>
                </a:solidFill>
                <a:latin typeface="Arial Black"/>
                <a:cs typeface="Arial Black"/>
              </a:rPr>
              <a:t>ecological </a:t>
            </a:r>
            <a:r>
              <a:rPr sz="2400" spc="-285" dirty="0">
                <a:solidFill>
                  <a:srgbClr val="FFFF00"/>
                </a:solidFill>
                <a:latin typeface="Arial Black"/>
                <a:cs typeface="Arial Black"/>
              </a:rPr>
              <a:t>'balance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of </a:t>
            </a:r>
            <a:r>
              <a:rPr sz="2400" spc="-285" dirty="0">
                <a:solidFill>
                  <a:srgbClr val="FFFF00"/>
                </a:solidFill>
                <a:latin typeface="Arial Black"/>
                <a:cs typeface="Arial Black"/>
              </a:rPr>
              <a:t>nature'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and </a:t>
            </a:r>
            <a:r>
              <a:rPr sz="2400" spc="-305" dirty="0">
                <a:solidFill>
                  <a:srgbClr val="FFFF00"/>
                </a:solidFill>
                <a:latin typeface="Arial Black"/>
                <a:cs typeface="Arial Black"/>
              </a:rPr>
              <a:t>maintain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food  </a:t>
            </a:r>
            <a:r>
              <a:rPr sz="2400" spc="-300" dirty="0">
                <a:solidFill>
                  <a:srgbClr val="FFFF00"/>
                </a:solidFill>
                <a:latin typeface="Arial Black"/>
                <a:cs typeface="Arial Black"/>
              </a:rPr>
              <a:t>chain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and </a:t>
            </a:r>
            <a:r>
              <a:rPr sz="2400" spc="-295" dirty="0">
                <a:solidFill>
                  <a:srgbClr val="FFFF00"/>
                </a:solidFill>
                <a:latin typeface="Arial Black"/>
                <a:cs typeface="Arial Black"/>
              </a:rPr>
              <a:t>nature</a:t>
            </a:r>
            <a:r>
              <a:rPr sz="2400" spc="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FFFF00"/>
                </a:solidFill>
                <a:latin typeface="Arial Black"/>
                <a:cs typeface="Arial Black"/>
              </a:rPr>
              <a:t>cycles</a:t>
            </a:r>
            <a:r>
              <a:rPr sz="3600" spc="-295" dirty="0">
                <a:solidFill>
                  <a:srgbClr val="FFFF00"/>
                </a:solidFill>
                <a:latin typeface="Arial Black"/>
                <a:cs typeface="Arial Black"/>
              </a:rPr>
              <a:t>.</a:t>
            </a:r>
            <a:endParaRPr sz="360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355600" marR="290195" indent="-342900">
              <a:lnSpc>
                <a:spcPct val="100000"/>
              </a:lnSpc>
              <a:spcBef>
                <a:spcPts val="43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35" dirty="0">
                <a:solidFill>
                  <a:srgbClr val="FFFF00"/>
                </a:solidFill>
                <a:latin typeface="Arial Black"/>
                <a:cs typeface="Arial Black"/>
              </a:rPr>
              <a:t>It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has </a:t>
            </a:r>
            <a:r>
              <a:rPr sz="2400" spc="-325" dirty="0">
                <a:solidFill>
                  <a:srgbClr val="FFFF00"/>
                </a:solidFill>
                <a:latin typeface="Arial Black"/>
                <a:cs typeface="Arial Black"/>
              </a:rPr>
              <a:t>economic </a:t>
            </a:r>
            <a:r>
              <a:rPr sz="2400" spc="-250" dirty="0">
                <a:solidFill>
                  <a:srgbClr val="FFFF00"/>
                </a:solidFill>
                <a:latin typeface="Arial Black"/>
                <a:cs typeface="Arial Black"/>
              </a:rPr>
              <a:t>value.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Many </a:t>
            </a:r>
            <a:r>
              <a:rPr sz="2400" spc="-340" dirty="0">
                <a:solidFill>
                  <a:srgbClr val="FFFF00"/>
                </a:solidFill>
                <a:latin typeface="Arial Black"/>
                <a:cs typeface="Arial Black"/>
              </a:rPr>
              <a:t>wild </a:t>
            </a:r>
            <a:r>
              <a:rPr sz="2400" spc="-295" dirty="0">
                <a:solidFill>
                  <a:srgbClr val="FFFF00"/>
                </a:solidFill>
                <a:latin typeface="Arial Black"/>
                <a:cs typeface="Arial Black"/>
              </a:rPr>
              <a:t>plants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provide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useful  </a:t>
            </a:r>
            <a:r>
              <a:rPr sz="2400" spc="-300" dirty="0">
                <a:solidFill>
                  <a:srgbClr val="FFFF00"/>
                </a:solidFill>
                <a:latin typeface="Arial Black"/>
                <a:cs typeface="Arial Black"/>
              </a:rPr>
              <a:t>substances </a:t>
            </a:r>
            <a:r>
              <a:rPr sz="2400" spc="-305" dirty="0">
                <a:solidFill>
                  <a:srgbClr val="FFFF00"/>
                </a:solidFill>
                <a:latin typeface="Arial Black"/>
                <a:cs typeface="Arial Black"/>
              </a:rPr>
              <a:t>like </a:t>
            </a:r>
            <a:r>
              <a:rPr sz="2400" spc="-290" dirty="0">
                <a:solidFill>
                  <a:srgbClr val="FFFF00"/>
                </a:solidFill>
                <a:latin typeface="Arial Black"/>
                <a:cs typeface="Arial Black"/>
              </a:rPr>
              <a:t>timber, </a:t>
            </a:r>
            <a:r>
              <a:rPr sz="2400" spc="-250" dirty="0">
                <a:solidFill>
                  <a:srgbClr val="FFFF00"/>
                </a:solidFill>
                <a:latin typeface="Arial Black"/>
                <a:cs typeface="Arial Black"/>
              </a:rPr>
              <a:t>paper, </a:t>
            </a:r>
            <a:r>
              <a:rPr sz="2400" spc="-305" dirty="0">
                <a:solidFill>
                  <a:srgbClr val="FFFF00"/>
                </a:solidFill>
                <a:latin typeface="Arial Black"/>
                <a:cs typeface="Arial Black"/>
              </a:rPr>
              <a:t>gums </a:t>
            </a:r>
            <a:r>
              <a:rPr sz="2400" spc="-300" dirty="0">
                <a:solidFill>
                  <a:srgbClr val="FFFF00"/>
                </a:solidFill>
                <a:latin typeface="Arial Black"/>
                <a:cs typeface="Arial Black"/>
              </a:rPr>
              <a:t>etc.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And </a:t>
            </a:r>
            <a:r>
              <a:rPr sz="2400" spc="-305" dirty="0">
                <a:solidFill>
                  <a:srgbClr val="FFFF00"/>
                </a:solidFill>
                <a:latin typeface="Arial Black"/>
                <a:cs typeface="Arial Black"/>
              </a:rPr>
              <a:t>they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also 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have </a:t>
            </a:r>
            <a:r>
              <a:rPr sz="2400" spc="-340" dirty="0">
                <a:solidFill>
                  <a:srgbClr val="FFFF00"/>
                </a:solidFill>
                <a:latin typeface="Arial Black"/>
                <a:cs typeface="Arial Black"/>
              </a:rPr>
              <a:t>wide </a:t>
            </a:r>
            <a:r>
              <a:rPr sz="2400" spc="-295" dirty="0">
                <a:solidFill>
                  <a:srgbClr val="FFFF00"/>
                </a:solidFill>
                <a:latin typeface="Arial Black"/>
                <a:cs typeface="Arial Black"/>
              </a:rPr>
              <a:t>applications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in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Ayurveda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and </a:t>
            </a:r>
            <a:r>
              <a:rPr sz="2400" spc="-300" dirty="0">
                <a:solidFill>
                  <a:srgbClr val="FFFF00"/>
                </a:solidFill>
                <a:latin typeface="Arial Black"/>
                <a:cs typeface="Arial Black"/>
              </a:rPr>
              <a:t>other </a:t>
            </a:r>
            <a:r>
              <a:rPr sz="2400" spc="-290" dirty="0">
                <a:solidFill>
                  <a:srgbClr val="FFFF00"/>
                </a:solidFill>
                <a:latin typeface="Arial Black"/>
                <a:cs typeface="Arial Black"/>
              </a:rPr>
              <a:t>branches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of  </a:t>
            </a:r>
            <a:r>
              <a:rPr sz="2400" spc="-290" dirty="0">
                <a:solidFill>
                  <a:srgbClr val="FFFF00"/>
                </a:solidFill>
                <a:latin typeface="Arial Black"/>
                <a:cs typeface="Arial Black"/>
              </a:rPr>
              <a:t>medicine. </a:t>
            </a:r>
            <a:r>
              <a:rPr sz="2400" spc="-240" dirty="0">
                <a:solidFill>
                  <a:srgbClr val="FFFF00"/>
                </a:solidFill>
                <a:latin typeface="Arial Black"/>
                <a:cs typeface="Arial Black"/>
              </a:rPr>
              <a:t>Wild </a:t>
            </a:r>
            <a:r>
              <a:rPr sz="2400" spc="-295" dirty="0">
                <a:solidFill>
                  <a:srgbClr val="FFFF00"/>
                </a:solidFill>
                <a:latin typeface="Arial Black"/>
                <a:cs typeface="Arial Black"/>
              </a:rPr>
              <a:t>animals </a:t>
            </a:r>
            <a:r>
              <a:rPr sz="2400" spc="-305" dirty="0">
                <a:solidFill>
                  <a:srgbClr val="FFFF00"/>
                </a:solidFill>
                <a:latin typeface="Arial Black"/>
                <a:cs typeface="Arial Black"/>
              </a:rPr>
              <a:t>products </a:t>
            </a:r>
            <a:r>
              <a:rPr sz="2400" spc="-270" dirty="0">
                <a:solidFill>
                  <a:srgbClr val="FFFF00"/>
                </a:solidFill>
                <a:latin typeface="Arial Black"/>
                <a:cs typeface="Arial Black"/>
              </a:rPr>
              <a:t>are </a:t>
            </a:r>
            <a:r>
              <a:rPr sz="2400" spc="-300" dirty="0">
                <a:solidFill>
                  <a:srgbClr val="FFFF00"/>
                </a:solidFill>
                <a:latin typeface="Arial Black"/>
                <a:cs typeface="Arial Black"/>
              </a:rPr>
              <a:t>tusk, </a:t>
            </a:r>
            <a:r>
              <a:rPr sz="2400" spc="-250" dirty="0">
                <a:solidFill>
                  <a:srgbClr val="FFFF00"/>
                </a:solidFill>
                <a:latin typeface="Arial Black"/>
                <a:cs typeface="Arial Black"/>
              </a:rPr>
              <a:t>ivory, </a:t>
            </a:r>
            <a:r>
              <a:rPr sz="2400" spc="-275" dirty="0">
                <a:solidFill>
                  <a:srgbClr val="FFFF00"/>
                </a:solidFill>
                <a:latin typeface="Arial Black"/>
                <a:cs typeface="Arial Black"/>
              </a:rPr>
              <a:t>leather,  honey</a:t>
            </a:r>
            <a:r>
              <a:rPr sz="2400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FFFF00"/>
                </a:solidFill>
                <a:latin typeface="Arial Black"/>
                <a:cs typeface="Arial Black"/>
              </a:rPr>
              <a:t>etc</a:t>
            </a:r>
            <a:r>
              <a:rPr sz="2000" spc="-295" dirty="0">
                <a:solidFill>
                  <a:srgbClr val="FFFF00"/>
                </a:solidFill>
                <a:latin typeface="Arial Black"/>
                <a:cs typeface="Arial Black"/>
              </a:rPr>
              <a:t>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2336800"/>
            <a:ext cx="707644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spc="-1415">
                <a:solidFill>
                  <a:srgbClr val="0C0C0C"/>
                </a:solidFill>
              </a:rPr>
              <a:t>Thank</a:t>
            </a:r>
            <a:r>
              <a:rPr sz="11500" spc="-755">
                <a:solidFill>
                  <a:srgbClr val="0C0C0C"/>
                </a:solidFill>
              </a:rPr>
              <a:t> </a:t>
            </a:r>
            <a:r>
              <a:rPr sz="11500" spc="-1290" smtClean="0">
                <a:solidFill>
                  <a:srgbClr val="0C0C0C"/>
                </a:solidFill>
              </a:rPr>
              <a:t>You</a:t>
            </a:r>
            <a:endParaRPr sz="1150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933450"/>
            <a:ext cx="401066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40" dirty="0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sz="6000" spc="-280" dirty="0">
                <a:solidFill>
                  <a:srgbClr val="FF0000"/>
                </a:solidFill>
                <a:latin typeface="Arial Black" pitchFamily="34" charset="0"/>
              </a:rPr>
              <a:t>l</a:t>
            </a:r>
            <a:r>
              <a:rPr sz="6000" spc="-540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sz="6000" spc="-550" dirty="0">
                <a:solidFill>
                  <a:srgbClr val="FF0000"/>
                </a:solidFill>
                <a:latin typeface="Arial Black" pitchFamily="34" charset="0"/>
              </a:rPr>
              <a:t>u</a:t>
            </a:r>
            <a:r>
              <a:rPr sz="6000" spc="-535" dirty="0">
                <a:solidFill>
                  <a:srgbClr val="FF0000"/>
                </a:solidFill>
                <a:latin typeface="Arial Black" pitchFamily="34" charset="0"/>
              </a:rPr>
              <a:t>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59537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sz="36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Refers </a:t>
            </a:r>
            <a:r>
              <a:rPr sz="3600" spc="-3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3600" spc="-3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600" spc="-29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plants </a:t>
            </a:r>
            <a:r>
              <a:rPr sz="3600" spc="-27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600" spc="-27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3600" spc="-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particular</a:t>
            </a:r>
            <a:r>
              <a:rPr sz="3600" spc="-1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5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sz="2400" spc="-254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9979" y="3651250"/>
            <a:ext cx="4889500" cy="246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19" y="3505199"/>
            <a:ext cx="3364229" cy="2980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339" y="867409"/>
            <a:ext cx="1750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9" dirty="0">
                <a:solidFill>
                  <a:srgbClr val="FF0000"/>
                </a:solidFill>
              </a:rPr>
              <a:t>F</a:t>
            </a:r>
            <a:r>
              <a:rPr spc="-420" dirty="0">
                <a:solidFill>
                  <a:srgbClr val="FF0000"/>
                </a:solidFill>
              </a:rPr>
              <a:t>a</a:t>
            </a:r>
            <a:r>
              <a:rPr spc="-550" dirty="0">
                <a:solidFill>
                  <a:srgbClr val="FF0000"/>
                </a:solidFill>
              </a:rPr>
              <a:t>u</a:t>
            </a:r>
            <a:r>
              <a:rPr spc="-540" dirty="0">
                <a:solidFill>
                  <a:srgbClr val="FF0000"/>
                </a:solidFill>
              </a:rPr>
              <a:t>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2014220"/>
            <a:ext cx="47980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2728595" algn="l"/>
              </a:tabLst>
            </a:pP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3600" spc="-2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6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spc="-11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-3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36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600" spc="-2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36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spc="-28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sz="3600" spc="-229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9579" y="2512060"/>
            <a:ext cx="4279900" cy="240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519" y="3729990"/>
            <a:ext cx="4352290" cy="288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0" y="965200"/>
            <a:ext cx="67360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35" dirty="0">
                <a:solidFill>
                  <a:srgbClr val="FF0000"/>
                </a:solidFill>
                <a:latin typeface="Arial Black" pitchFamily="34" charset="0"/>
              </a:rPr>
              <a:t>Number </a:t>
            </a:r>
            <a:r>
              <a:rPr spc="-495" dirty="0">
                <a:solidFill>
                  <a:srgbClr val="FF0000"/>
                </a:solidFill>
                <a:latin typeface="Arial Black" pitchFamily="34" charset="0"/>
              </a:rPr>
              <a:t>Species</a:t>
            </a:r>
            <a:r>
              <a:rPr spc="1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spc="-495" dirty="0">
                <a:solidFill>
                  <a:srgbClr val="FF0000"/>
                </a:solidFill>
                <a:latin typeface="Arial Black" pitchFamily="34" charset="0"/>
              </a:rPr>
              <a:t>Details</a:t>
            </a:r>
            <a:endParaRPr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2186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639" y="2233929"/>
            <a:ext cx="58775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0435" algn="l"/>
              </a:tabLst>
            </a:pPr>
            <a:r>
              <a:rPr sz="24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sz="2400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sz="2400" spc="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sz="2400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24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9552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8239" y="2970528"/>
            <a:ext cx="44551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-13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sz="2000" spc="-195" baseline="2898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THE WORLD </a:t>
            </a: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000" spc="-20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2000" spc="-307" baseline="2898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7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ASIA).</a:t>
            </a:r>
            <a:endParaRPr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36918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3639" y="3707129"/>
            <a:ext cx="3612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FLOWERING PLANTS:</a:t>
            </a:r>
            <a:r>
              <a:rPr sz="2000" spc="-5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15,000.</a:t>
            </a:r>
            <a:endParaRPr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44284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3639" y="4443729"/>
            <a:ext cx="3126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ANIMAL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sz="2000" spc="-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89,000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39" y="51650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3639" y="5180329"/>
            <a:ext cx="7137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BIRD SPECIES: 1,200 </a:t>
            </a: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( 13% OF THE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WOLDS TOTAL</a:t>
            </a:r>
            <a:r>
              <a:rPr sz="2000" spc="-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BIRDS)</a:t>
            </a:r>
            <a:endParaRPr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739" y="59016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3639" y="5916929"/>
            <a:ext cx="6501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FISH SPECIES: 2,500 </a:t>
            </a:r>
            <a:r>
              <a:rPr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( 12% OF THE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WORLDS</a:t>
            </a:r>
            <a:r>
              <a:rPr sz="2000" spc="-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STOCK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933450"/>
            <a:ext cx="2054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9" dirty="0">
                <a:solidFill>
                  <a:srgbClr val="FF0000"/>
                </a:solidFill>
              </a:rPr>
              <a:t>F</a:t>
            </a:r>
            <a:r>
              <a:rPr spc="-420" dirty="0">
                <a:solidFill>
                  <a:srgbClr val="FF0000"/>
                </a:solidFill>
              </a:rPr>
              <a:t>o</a:t>
            </a:r>
            <a:r>
              <a:rPr spc="-430" dirty="0">
                <a:solidFill>
                  <a:srgbClr val="FF0000"/>
                </a:solidFill>
              </a:rPr>
              <a:t>r</a:t>
            </a:r>
            <a:r>
              <a:rPr spc="-650" dirty="0">
                <a:solidFill>
                  <a:srgbClr val="FF0000"/>
                </a:solidFill>
              </a:rPr>
              <a:t>e</a:t>
            </a:r>
            <a:r>
              <a:rPr spc="-625" dirty="0">
                <a:solidFill>
                  <a:srgbClr val="FF0000"/>
                </a:solidFill>
              </a:rPr>
              <a:t>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8658861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97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6623684" algn="l"/>
              </a:tabLst>
            </a:pP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sz="2800" spc="-27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complex  </a:t>
            </a:r>
            <a:r>
              <a:rPr sz="2800" spc="-26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IN" sz="2800" spc="-26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800" spc="-254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sz="2800" spc="-9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consisting</a:t>
            </a:r>
            <a:r>
              <a:rPr sz="2800" spc="-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mainly	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sz="28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density 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1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trees.</a:t>
            </a:r>
            <a:endParaRPr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800" spc="-2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800" spc="-25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habitats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organisms, </a:t>
            </a:r>
            <a:r>
              <a:rPr sz="2800" spc="-2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hydrologic </a:t>
            </a:r>
            <a:r>
              <a:rPr sz="2800" spc="-28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sz="2800" spc="-2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modulators, 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soil </a:t>
            </a:r>
            <a:r>
              <a:rPr sz="28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conservers, </a:t>
            </a:r>
            <a:r>
              <a:rPr sz="2800" spc="-2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constituting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one of </a:t>
            </a:r>
            <a:r>
              <a:rPr sz="2800" spc="-26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28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sz="2800" spc="-2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2800" spc="-25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aspects </a:t>
            </a:r>
            <a:r>
              <a:rPr sz="28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800" spc="-26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1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biosphere</a:t>
            </a:r>
            <a:r>
              <a:rPr sz="2000" spc="-210" dirty="0">
                <a:solidFill>
                  <a:srgbClr val="FFFF00"/>
                </a:solidFill>
                <a:latin typeface="Arial Black" pitchFamily="34" charset="0"/>
                <a:cs typeface="Arial Black"/>
              </a:rPr>
              <a:t>.</a:t>
            </a:r>
            <a:endParaRPr sz="2000">
              <a:solidFill>
                <a:srgbClr val="FFFF00"/>
              </a:solidFill>
              <a:latin typeface="Arial Black" pitchFamily="34" charset="0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8320" y="4339590"/>
            <a:ext cx="3876039" cy="258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839" y="933450"/>
            <a:ext cx="5602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>
                <a:solidFill>
                  <a:srgbClr val="FF0000"/>
                </a:solidFill>
              </a:rPr>
              <a:t>Importance </a:t>
            </a:r>
            <a:r>
              <a:rPr spc="-405" dirty="0">
                <a:solidFill>
                  <a:srgbClr val="FF0000"/>
                </a:solidFill>
              </a:rPr>
              <a:t>Of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40" dirty="0">
                <a:solidFill>
                  <a:srgbClr val="FF0000"/>
                </a:solidFill>
              </a:rPr>
              <a:t>Trees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52601"/>
            <a:ext cx="7820661" cy="516808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  <a:tab pos="1991360" algn="l"/>
              </a:tabLst>
            </a:pP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r>
              <a:rPr sz="2400" spc="-9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sz="2400" spc="-9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	</a:t>
            </a:r>
            <a:r>
              <a:rPr sz="2400" spc="-2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enhance </a:t>
            </a:r>
            <a:r>
              <a:rPr sz="2400" spc="-2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9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environment.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modify </a:t>
            </a:r>
            <a:r>
              <a:rPr sz="2400" spc="-2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29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sz="2400" spc="-9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9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climate.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sz="2400" spc="-1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erosion.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regulate </a:t>
            </a:r>
            <a:r>
              <a:rPr sz="2400" spc="-2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5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9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streams.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sz="2400" spc="-2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25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wind</a:t>
            </a:r>
            <a:r>
              <a:rPr sz="2400" spc="-1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force.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3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sz="2400" spc="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temperature.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sz="2400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rainfall.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sz="2400" spc="-22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humus </a:t>
            </a:r>
            <a:r>
              <a:rPr sz="2400" spc="-2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2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soil.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sz="2400" spc="-2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shelter </a:t>
            </a:r>
            <a:r>
              <a:rPr sz="2400" spc="-25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24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1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wildlife.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  <a:tab pos="98933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	provide</a:t>
            </a:r>
            <a:r>
              <a:rPr sz="2400" spc="-1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gum.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sz="2400" spc="-26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wood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400" spc="-8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fire.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204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sz="2400" spc="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medicines.</a:t>
            </a:r>
            <a:endParaRPr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8320" y="2736850"/>
            <a:ext cx="3516629" cy="336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260" y="933450"/>
            <a:ext cx="5570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40" dirty="0">
                <a:solidFill>
                  <a:srgbClr val="FF0000"/>
                </a:solidFill>
              </a:rPr>
              <a:t>Types </a:t>
            </a:r>
            <a:r>
              <a:rPr spc="-405" dirty="0">
                <a:solidFill>
                  <a:srgbClr val="FF0000"/>
                </a:solidFill>
              </a:rPr>
              <a:t>Of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95" dirty="0">
                <a:solidFill>
                  <a:srgbClr val="FF0000"/>
                </a:solidFill>
              </a:rPr>
              <a:t>Vegetation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401701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400175" algn="l"/>
              </a:tabLst>
            </a:pP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Tropical	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rainforest.</a:t>
            </a: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sz="2400" spc="-23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deciduous</a:t>
            </a:r>
            <a:r>
              <a:rPr sz="2400" spc="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forest.</a:t>
            </a: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 Black"/>
              <a:buChar char="•"/>
            </a:pP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sz="2400" spc="-24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thorn </a:t>
            </a: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scrubs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5466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0" dirty="0">
                <a:solidFill>
                  <a:srgbClr val="FFFF00"/>
                </a:solidFill>
                <a:latin typeface="Arial Black"/>
                <a:cs typeface="Arial Black"/>
              </a:rPr>
              <a:t>•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9" y="4547870"/>
            <a:ext cx="378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Montane 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forest( </a:t>
            </a:r>
            <a:r>
              <a:rPr sz="2400" spc="-254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sz="2400" spc="9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10" dirty="0">
                <a:solidFill>
                  <a:srgbClr val="FFFF00"/>
                </a:solidFill>
                <a:latin typeface="Arial Black"/>
                <a:cs typeface="Arial Black"/>
              </a:rPr>
              <a:t>forest)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5320029"/>
            <a:ext cx="22771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5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Mangrove</a:t>
            </a:r>
            <a:r>
              <a:rPr sz="2400" spc="-165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r>
              <a:rPr sz="2400" spc="-2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239" y="933450"/>
            <a:ext cx="5299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5" dirty="0">
                <a:solidFill>
                  <a:srgbClr val="FF0000"/>
                </a:solidFill>
              </a:rPr>
              <a:t>Tropical </a:t>
            </a:r>
            <a:r>
              <a:rPr spc="-475" dirty="0">
                <a:solidFill>
                  <a:srgbClr val="FF0000"/>
                </a:solidFill>
              </a:rPr>
              <a:t>Rain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85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233929"/>
            <a:ext cx="824420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They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are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found in areas having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more than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200 </a:t>
            </a:r>
            <a:r>
              <a:rPr sz="2000" spc="-335" dirty="0">
                <a:solidFill>
                  <a:srgbClr val="FFFF00"/>
                </a:solidFill>
                <a:latin typeface="Arial Black"/>
                <a:cs typeface="Arial Black"/>
              </a:rPr>
              <a:t>cm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of</a:t>
            </a:r>
            <a:r>
              <a:rPr sz="2000" spc="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15" dirty="0">
                <a:solidFill>
                  <a:srgbClr val="FFFF00"/>
                </a:solidFill>
                <a:latin typeface="Arial Black"/>
                <a:cs typeface="Arial Black"/>
              </a:rPr>
              <a:t>rainfall.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Black"/>
              <a:buChar char="•"/>
            </a:pPr>
            <a:endParaRPr sz="260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This region is </a:t>
            </a:r>
            <a:r>
              <a:rPr sz="2000" spc="-305" dirty="0">
                <a:solidFill>
                  <a:srgbClr val="FFFF00"/>
                </a:solidFill>
                <a:latin typeface="Arial Black"/>
                <a:cs typeface="Arial Black"/>
              </a:rPr>
              <a:t>warm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and </a:t>
            </a:r>
            <a:r>
              <a:rPr sz="2000" spc="-335" dirty="0">
                <a:solidFill>
                  <a:srgbClr val="FFFF00"/>
                </a:solidFill>
                <a:latin typeface="Arial Black"/>
                <a:cs typeface="Arial Black"/>
              </a:rPr>
              <a:t>wet </a:t>
            </a:r>
            <a:r>
              <a:rPr sz="2000" spc="-245" dirty="0">
                <a:solidFill>
                  <a:srgbClr val="FFFF00"/>
                </a:solidFill>
                <a:latin typeface="Arial Black"/>
                <a:cs typeface="Arial Black"/>
              </a:rPr>
              <a:t>throughout </a:t>
            </a:r>
            <a:r>
              <a:rPr sz="2000" spc="-265" dirty="0">
                <a:solidFill>
                  <a:srgbClr val="FFFF00"/>
                </a:solidFill>
                <a:latin typeface="Arial Black"/>
                <a:cs typeface="Arial Black"/>
              </a:rPr>
              <a:t>the</a:t>
            </a:r>
            <a:r>
              <a:rPr sz="2000" spc="-2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FFFF00"/>
                </a:solidFill>
                <a:latin typeface="Arial Black"/>
                <a:cs typeface="Arial Black"/>
              </a:rPr>
              <a:t>year.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 Black"/>
              <a:buChar char="•"/>
            </a:pPr>
            <a:endParaRPr sz="2600">
              <a:solidFill>
                <a:srgbClr val="FFFF00"/>
              </a:solidFill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50" dirty="0">
                <a:solidFill>
                  <a:srgbClr val="FFFF00"/>
                </a:solidFill>
                <a:latin typeface="Arial Black"/>
                <a:cs typeface="Arial Black"/>
              </a:rPr>
              <a:t>some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example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of </a:t>
            </a:r>
            <a:r>
              <a:rPr sz="2000" spc="-245" dirty="0">
                <a:solidFill>
                  <a:srgbClr val="FFFF00"/>
                </a:solidFill>
                <a:latin typeface="Arial Black"/>
                <a:cs typeface="Arial Black"/>
              </a:rPr>
              <a:t>trees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are </a:t>
            </a:r>
            <a:r>
              <a:rPr sz="2000" spc="-210" dirty="0">
                <a:solidFill>
                  <a:srgbClr val="FFFF00"/>
                </a:solidFill>
                <a:latin typeface="Arial Black"/>
                <a:cs typeface="Arial Black"/>
              </a:rPr>
              <a:t>Mahogany,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Rosewood, </a:t>
            </a:r>
            <a:r>
              <a:rPr sz="2000" spc="-190" dirty="0">
                <a:solidFill>
                  <a:srgbClr val="FFFF00"/>
                </a:solidFill>
                <a:latin typeface="Arial Black"/>
                <a:cs typeface="Arial Black"/>
              </a:rPr>
              <a:t>Rubber, </a:t>
            </a:r>
            <a:r>
              <a:rPr sz="2000" spc="-210" dirty="0">
                <a:solidFill>
                  <a:srgbClr val="FFFF00"/>
                </a:solidFill>
                <a:latin typeface="Arial Black"/>
                <a:cs typeface="Arial Black"/>
              </a:rPr>
              <a:t>Cinchona,  </a:t>
            </a:r>
            <a:r>
              <a:rPr sz="2000" spc="-254" dirty="0">
                <a:solidFill>
                  <a:srgbClr val="FFFF00"/>
                </a:solidFill>
                <a:latin typeface="Arial Black"/>
                <a:cs typeface="Arial Black"/>
              </a:rPr>
              <a:t>etc.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8514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0" dirty="0">
                <a:solidFill>
                  <a:srgbClr val="FFFF00"/>
                </a:solidFill>
                <a:latin typeface="Arial Black"/>
                <a:cs typeface="Arial Black"/>
              </a:rPr>
              <a:t>•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6200" y="4876800"/>
            <a:ext cx="77254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Some </a:t>
            </a:r>
            <a:r>
              <a:rPr sz="2000" spc="-250" dirty="0">
                <a:solidFill>
                  <a:srgbClr val="FFFF00"/>
                </a:solidFill>
                <a:latin typeface="Arial Black"/>
                <a:cs typeface="Arial Black"/>
              </a:rPr>
              <a:t>examples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of </a:t>
            </a:r>
            <a:r>
              <a:rPr sz="2000" spc="-240" dirty="0">
                <a:solidFill>
                  <a:srgbClr val="FFFF00"/>
                </a:solidFill>
                <a:latin typeface="Arial Black"/>
                <a:cs typeface="Arial Black"/>
              </a:rPr>
              <a:t>animals </a:t>
            </a:r>
            <a:r>
              <a:rPr sz="2000" spc="-220" dirty="0">
                <a:solidFill>
                  <a:srgbClr val="FFFF00"/>
                </a:solidFill>
                <a:latin typeface="Arial Black"/>
                <a:cs typeface="Arial Black"/>
              </a:rPr>
              <a:t>are </a:t>
            </a:r>
            <a:r>
              <a:rPr sz="2000" spc="-215" dirty="0">
                <a:solidFill>
                  <a:srgbClr val="FFFF00"/>
                </a:solidFill>
                <a:latin typeface="Arial Black"/>
                <a:cs typeface="Arial Black"/>
              </a:rPr>
              <a:t>Elephant,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Monkey, </a:t>
            </a:r>
            <a:r>
              <a:rPr sz="2000" spc="-180" dirty="0">
                <a:solidFill>
                  <a:srgbClr val="FFFF00"/>
                </a:solidFill>
                <a:latin typeface="Arial Black"/>
                <a:cs typeface="Arial Black"/>
              </a:rPr>
              <a:t>Deer, </a:t>
            </a:r>
            <a:r>
              <a:rPr sz="2000" spc="-225" dirty="0">
                <a:solidFill>
                  <a:srgbClr val="FFFF00"/>
                </a:solidFill>
                <a:latin typeface="Arial Black"/>
                <a:cs typeface="Arial Black"/>
              </a:rPr>
              <a:t>Lemur,</a:t>
            </a:r>
            <a:r>
              <a:rPr sz="2000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FFFF00"/>
                </a:solidFill>
                <a:latin typeface="Arial Black"/>
                <a:cs typeface="Arial Black"/>
              </a:rPr>
              <a:t>etc.</a:t>
            </a:r>
            <a:endParaRPr sz="200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70600" y="5180329"/>
            <a:ext cx="3338829" cy="1877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546</Words>
  <Application>Microsoft Office PowerPoint</Application>
  <PresentationFormat>Custom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Natural    Vegetation    OF   INDIA- Introduction</vt:lpstr>
      <vt:lpstr>Introduction :</vt:lpstr>
      <vt:lpstr>Flaura</vt:lpstr>
      <vt:lpstr>Fauna</vt:lpstr>
      <vt:lpstr>Number Species Details</vt:lpstr>
      <vt:lpstr>Forests</vt:lpstr>
      <vt:lpstr>Importance Of Trees</vt:lpstr>
      <vt:lpstr>Types Of Vegetation</vt:lpstr>
      <vt:lpstr>Tropical Rain forest</vt:lpstr>
      <vt:lpstr>Plants</vt:lpstr>
      <vt:lpstr>Slide 11</vt:lpstr>
      <vt:lpstr>Tropical Deciduous Forest</vt:lpstr>
      <vt:lpstr>Plants</vt:lpstr>
      <vt:lpstr>Animals</vt:lpstr>
      <vt:lpstr>Tropical thorn forest and  scrubs</vt:lpstr>
      <vt:lpstr>Plants</vt:lpstr>
      <vt:lpstr>Animals</vt:lpstr>
      <vt:lpstr>Montane forest</vt:lpstr>
      <vt:lpstr>Trees</vt:lpstr>
      <vt:lpstr>Animals</vt:lpstr>
      <vt:lpstr>Mangrove forest</vt:lpstr>
      <vt:lpstr>Plants</vt:lpstr>
      <vt:lpstr>Animals</vt:lpstr>
      <vt:lpstr>Wildlife</vt:lpstr>
      <vt:lpstr>Importance of Wildlife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Natural    Vegetation    OF   INDIA</dc:title>
  <cp:lastModifiedBy>sneha</cp:lastModifiedBy>
  <cp:revision>4</cp:revision>
  <dcterms:created xsi:type="dcterms:W3CDTF">2020-04-27T10:46:02Z</dcterms:created>
  <dcterms:modified xsi:type="dcterms:W3CDTF">2020-04-27T11:20:55Z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2020-04-27T00:00:00Z</vt:filetime>
  </property>
</Properties>
</file>